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50"/>
  </p:notesMasterIdLst>
  <p:sldIdLst>
    <p:sldId id="256" r:id="rId2"/>
    <p:sldId id="310" r:id="rId3"/>
    <p:sldId id="314" r:id="rId4"/>
    <p:sldId id="315" r:id="rId5"/>
    <p:sldId id="316" r:id="rId6"/>
    <p:sldId id="308" r:id="rId7"/>
    <p:sldId id="317" r:id="rId8"/>
    <p:sldId id="318" r:id="rId9"/>
    <p:sldId id="321" r:id="rId10"/>
    <p:sldId id="319" r:id="rId11"/>
    <p:sldId id="311" r:id="rId12"/>
    <p:sldId id="320" r:id="rId13"/>
    <p:sldId id="354" r:id="rId14"/>
    <p:sldId id="323" r:id="rId15"/>
    <p:sldId id="312" r:id="rId16"/>
    <p:sldId id="324" r:id="rId17"/>
    <p:sldId id="355" r:id="rId18"/>
    <p:sldId id="325" r:id="rId19"/>
    <p:sldId id="326" r:id="rId20"/>
    <p:sldId id="35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8" r:id="rId32"/>
    <p:sldId id="340" r:id="rId33"/>
    <p:sldId id="339" r:id="rId34"/>
    <p:sldId id="357" r:id="rId35"/>
    <p:sldId id="342" r:id="rId36"/>
    <p:sldId id="358" r:id="rId37"/>
    <p:sldId id="346" r:id="rId38"/>
    <p:sldId id="343" r:id="rId39"/>
    <p:sldId id="344" r:id="rId40"/>
    <p:sldId id="345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25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74" autoAdjust="0"/>
    <p:restoredTop sz="88249" autoAdjust="0"/>
  </p:normalViewPr>
  <p:slideViewPr>
    <p:cSldViewPr snapToGrid="0">
      <p:cViewPr varScale="1">
        <p:scale>
          <a:sx n="153" d="100"/>
          <a:sy n="153" d="100"/>
        </p:scale>
        <p:origin x="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4BC6C-5146-49F8-8C72-F6229EB57C01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517F8-C3EF-4C1E-AF8C-130DD02B4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2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only use 50 query keys per search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9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25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66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12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13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12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42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94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38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63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7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only use 50 query keys per search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21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83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74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19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9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4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64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218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13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28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4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49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8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69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8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01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9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6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up to 1000 documents at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517F8-C3EF-4C1E-AF8C-130DD02B43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18809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0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7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42863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81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87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935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189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02DF713-502C-481B-AD6A-72E404F6A862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B9CB307-5A8F-49DC-92D5-8D502090C66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80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uitarsearch.search.windows.net/indexes/guitars/docs/search?api-version=2017-11-11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jpg"/><Relationship Id="rId7" Type="http://schemas.openxmlformats.org/officeDocument/2006/relationships/hyperlink" Target="https://app.pluralsight.com/library/courses/azure-adding-search-abilities-apps/table-of-content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zure-Samples/search-node-indexer-demo" TargetMode="External"/><Relationship Id="rId5" Type="http://schemas.openxmlformats.org/officeDocument/2006/relationships/hyperlink" Target="https://github.com/Azure-Samples/search-dotnet-getting-started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docs.microsoft.com/en-us/azure/search/" TargetMode="Externa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07381F-015B-4143-A7E7-716F85E0D291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utoShape 2" descr="Image result for github logo transparent background">
            <a:extLst>
              <a:ext uri="{FF2B5EF4-FFF2-40B4-BE49-F238E27FC236}">
                <a16:creationId xmlns:a16="http://schemas.microsoft.com/office/drawing/2014/main" id="{1E618D4B-85AE-4FA0-819E-15CEF85D42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9750" y="952500"/>
            <a:ext cx="85725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DA5368-CBF6-4CF9-8810-046EA02D0F40}"/>
              </a:ext>
            </a:extLst>
          </p:cNvPr>
          <p:cNvGrpSpPr/>
          <p:nvPr/>
        </p:nvGrpSpPr>
        <p:grpSpPr>
          <a:xfrm>
            <a:off x="0" y="6020430"/>
            <a:ext cx="12146477" cy="889810"/>
            <a:chOff x="0" y="6020430"/>
            <a:chExt cx="12146477" cy="8898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8295065-1FA6-437D-9105-4FFC8DA1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5F15F1-CDCE-4788-8A9D-1BDCBCE7D55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19F52-793C-48FE-876E-32C7B98D198A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2B6EF8-5633-4FAA-8793-9037CD8B3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1431C8-B079-46F0-964A-ED3ACC5EDA8C}"/>
              </a:ext>
            </a:extLst>
          </p:cNvPr>
          <p:cNvSpPr txBox="1"/>
          <p:nvPr/>
        </p:nvSpPr>
        <p:spPr>
          <a:xfrm>
            <a:off x="1681113" y="2171700"/>
            <a:ext cx="8961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SUPERCHARGE YOUR SITE USING AZURE SEARCH</a:t>
            </a:r>
          </a:p>
        </p:txBody>
      </p:sp>
    </p:spTree>
    <p:extLst>
      <p:ext uri="{BB962C8B-B14F-4D97-AF65-F5344CB8AC3E}">
        <p14:creationId xmlns:p14="http://schemas.microsoft.com/office/powerpoint/2010/main" val="354660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Understand search field attributes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082D-FFDA-4586-9907-7B80928711F1}"/>
              </a:ext>
            </a:extLst>
          </p:cNvPr>
          <p:cNvSpPr txBox="1"/>
          <p:nvPr/>
        </p:nvSpPr>
        <p:spPr>
          <a:xfrm>
            <a:off x="1346835" y="1351508"/>
            <a:ext cx="92240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creating an index, understand the following attributes for your fields: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Retrievable</a:t>
            </a:r>
            <a:r>
              <a:rPr lang="en-US" sz="2400" dirty="0"/>
              <a:t> - You can return the field in a search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Searchable</a:t>
            </a:r>
            <a:r>
              <a:rPr lang="en-US" sz="2400" dirty="0"/>
              <a:t> – The field is full-text searchable (initiates word-breaking while indexing)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Filterable</a:t>
            </a:r>
            <a:r>
              <a:rPr lang="en-US" sz="2400" dirty="0"/>
              <a:t> – The field can be referenced in </a:t>
            </a:r>
            <a:r>
              <a:rPr lang="en-US" sz="2400" b="1" dirty="0"/>
              <a:t>$filter</a:t>
            </a:r>
            <a:r>
              <a:rPr lang="en-US" sz="2400" dirty="0"/>
              <a:t> queries. All fields are filterable by default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Sortable</a:t>
            </a:r>
            <a:r>
              <a:rPr lang="en-US" sz="2400" dirty="0"/>
              <a:t> – Allows you to sort by fields other than the score (does not apply to Collection(</a:t>
            </a:r>
            <a:r>
              <a:rPr lang="en-US" sz="2400" dirty="0" err="1"/>
              <a:t>Edm.String</a:t>
            </a:r>
            <a:r>
              <a:rPr lang="en-US" sz="2400" dirty="0"/>
              <a:t>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Facet-able</a:t>
            </a:r>
            <a:r>
              <a:rPr lang="en-US" sz="2400" dirty="0"/>
              <a:t> – Allows you to present search results in specific “categories.” Enabled by default</a:t>
            </a:r>
          </a:p>
        </p:txBody>
      </p:sp>
    </p:spTree>
    <p:extLst>
      <p:ext uri="{BB962C8B-B14F-4D97-AF65-F5344CB8AC3E}">
        <p14:creationId xmlns:p14="http://schemas.microsoft.com/office/powerpoint/2010/main" val="235785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ddPortalIndex">
            <a:hlinkClick r:id="" action="ppaction://media"/>
            <a:extLst>
              <a:ext uri="{FF2B5EF4-FFF2-40B4-BE49-F238E27FC236}">
                <a16:creationId xmlns:a16="http://schemas.microsoft.com/office/drawing/2014/main" id="{4F82DE01-A91A-455B-9525-D662CF3CF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731" y="311727"/>
            <a:ext cx="1121664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Before you connect to the API…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082D-FFDA-4586-9907-7B80928711F1}"/>
              </a:ext>
            </a:extLst>
          </p:cNvPr>
          <p:cNvSpPr txBox="1"/>
          <p:nvPr/>
        </p:nvSpPr>
        <p:spPr>
          <a:xfrm>
            <a:off x="1346835" y="1351508"/>
            <a:ext cx="92240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connect to the API, you need: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Your path to your Azure search instance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API key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Primary and secondary admin keys grant full rights to all operations. </a:t>
            </a:r>
            <a:r>
              <a:rPr lang="en-US" sz="2400" b="1" dirty="0"/>
              <a:t>CAREFUL!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Query keys grant read-only access to indexes and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API version that is required as a query string. The last API update as of this talk is </a:t>
            </a:r>
            <a:r>
              <a:rPr lang="en-US" sz="2400" b="1" dirty="0"/>
              <a:t>2017-11-11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Once you add the API key in the request header, asking the API for your index schema looks like this:</a:t>
            </a:r>
          </a:p>
          <a:p>
            <a:r>
              <a:rPr lang="en-US" sz="2400" dirty="0"/>
              <a:t>	    </a:t>
            </a:r>
            <a:r>
              <a:rPr lang="en-US" sz="2000" b="1" dirty="0"/>
              <a:t>https://&lt;myinstance&gt;.search.windows.net/indexes?api-version=2017-11-11</a:t>
            </a:r>
          </a:p>
        </p:txBody>
      </p:sp>
    </p:spTree>
    <p:extLst>
      <p:ext uri="{BB962C8B-B14F-4D97-AF65-F5344CB8AC3E}">
        <p14:creationId xmlns:p14="http://schemas.microsoft.com/office/powerpoint/2010/main" val="402302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pic>
        <p:nvPicPr>
          <p:cNvPr id="2" name="GetIndexPostman">
            <a:hlinkClick r:id="" action="ppaction://media"/>
            <a:extLst>
              <a:ext uri="{FF2B5EF4-FFF2-40B4-BE49-F238E27FC236}">
                <a16:creationId xmlns:a16="http://schemas.microsoft.com/office/drawing/2014/main" id="{9E37D159-B762-431D-8E96-DB9DA38E75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272" y="362353"/>
            <a:ext cx="11218026" cy="63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5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Choosing an analyzer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10746" y="1235708"/>
            <a:ext cx="94600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By default, Microsoft has you using the Standard Lucene analyzer. It removes possessives from words, applies stemming, and removes unnecessary words.</a:t>
            </a:r>
          </a:p>
          <a:p>
            <a:endParaRPr lang="en-US" sz="3200" dirty="0"/>
          </a:p>
          <a:p>
            <a:r>
              <a:rPr lang="en-US" sz="3200" dirty="0"/>
              <a:t>Consider using Microsoft’s English analyzer. It carries with it a performance hit, but allows added functionality: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Inflections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Fuzzy matching (misspellings)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840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ngeToEnglishWindows">
            <a:hlinkClick r:id="" action="ppaction://media"/>
            <a:extLst>
              <a:ext uri="{FF2B5EF4-FFF2-40B4-BE49-F238E27FC236}">
                <a16:creationId xmlns:a16="http://schemas.microsoft.com/office/drawing/2014/main" id="{7B17D423-9A9E-4F4A-A1A6-8A27B36319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125" y="170411"/>
            <a:ext cx="11224028" cy="63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9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Populate index with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10746" y="1235708"/>
            <a:ext cx="946009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REST, we can populate using this JSON format:</a:t>
            </a:r>
          </a:p>
          <a:p>
            <a:endParaRPr lang="en-US" sz="1600" dirty="0"/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	"value": [</a:t>
            </a:r>
          </a:p>
          <a:p>
            <a:r>
              <a:rPr lang="en-US" sz="1600" dirty="0"/>
              <a:t>		{</a:t>
            </a:r>
          </a:p>
          <a:p>
            <a:r>
              <a:rPr lang="en-US" sz="1600" dirty="0"/>
              <a:t>			"@</a:t>
            </a:r>
            <a:r>
              <a:rPr lang="en-US" sz="1600" dirty="0" err="1"/>
              <a:t>search.action</a:t>
            </a:r>
            <a:r>
              <a:rPr lang="en-US" sz="1600" dirty="0"/>
              <a:t>": "upload",</a:t>
            </a:r>
          </a:p>
          <a:p>
            <a:r>
              <a:rPr lang="en-US" sz="1600" dirty="0"/>
              <a:t>			"id": “50",</a:t>
            </a:r>
          </a:p>
          <a:p>
            <a:r>
              <a:rPr lang="en-US" sz="1600" dirty="0"/>
              <a:t>			"brand": "Martin",</a:t>
            </a:r>
          </a:p>
          <a:p>
            <a:r>
              <a:rPr lang="en-US" sz="1600" dirty="0"/>
              <a:t>			"model": "D-28",</a:t>
            </a:r>
          </a:p>
          <a:p>
            <a:r>
              <a:rPr lang="en-US" sz="1600" dirty="0"/>
              <a:t>			"cost": "2768.20",</a:t>
            </a:r>
          </a:p>
          <a:p>
            <a:r>
              <a:rPr lang="en-US" sz="1600" dirty="0"/>
              <a:t>			"type": "Acoustic",</a:t>
            </a:r>
          </a:p>
          <a:p>
            <a:r>
              <a:rPr lang="en-US" sz="1600" dirty="0"/>
              <a:t>			"category": "Dreadnought",</a:t>
            </a:r>
          </a:p>
          <a:p>
            <a:r>
              <a:rPr lang="en-US" sz="1600" dirty="0"/>
              <a:t>			"year": 1970,</a:t>
            </a:r>
          </a:p>
          <a:p>
            <a:r>
              <a:rPr lang="en-US" sz="1600" dirty="0"/>
              <a:t>			"</a:t>
            </a:r>
            <a:r>
              <a:rPr lang="en-US" sz="1600" dirty="0" err="1"/>
              <a:t>madein</a:t>
            </a:r>
            <a:r>
              <a:rPr lang="en-US" sz="1600" dirty="0"/>
              <a:t>": "United States",</a:t>
            </a:r>
          </a:p>
          <a:p>
            <a:r>
              <a:rPr lang="en-US" sz="1600" dirty="0"/>
              <a:t>			"description": "There is no description on this and it's late, so this guitar is awesome, bye.",</a:t>
            </a:r>
          </a:p>
          <a:p>
            <a:r>
              <a:rPr lang="en-US" sz="1600" dirty="0"/>
              <a:t>			"</a:t>
            </a:r>
            <a:r>
              <a:rPr lang="en-US" sz="1600" dirty="0" err="1"/>
              <a:t>storeid</a:t>
            </a:r>
            <a:r>
              <a:rPr lang="en-US" sz="1600" dirty="0"/>
              <a:t>": "2",</a:t>
            </a:r>
          </a:p>
          <a:p>
            <a:r>
              <a:rPr lang="en-US" sz="1600" dirty="0"/>
              <a:t>			"</a:t>
            </a:r>
            <a:r>
              <a:rPr lang="en-US" sz="1600" dirty="0" err="1"/>
              <a:t>storename</a:t>
            </a:r>
            <a:r>
              <a:rPr lang="en-US" sz="1600" dirty="0"/>
              <a:t>": "Chicago Music Exchange"</a:t>
            </a:r>
          </a:p>
          <a:p>
            <a:r>
              <a:rPr lang="en-US" sz="1600" dirty="0"/>
              <a:t>		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795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PloadPostman">
            <a:hlinkClick r:id="" action="ppaction://media"/>
            <a:extLst>
              <a:ext uri="{FF2B5EF4-FFF2-40B4-BE49-F238E27FC236}">
                <a16:creationId xmlns:a16="http://schemas.microsoft.com/office/drawing/2014/main" id="{6B04CB60-47AD-46B1-BD49-C7AE8CCD21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687" y="425507"/>
            <a:ext cx="10679084" cy="60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Upload, delete, merge, or upload?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10746" y="1235708"/>
            <a:ext cx="94600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Keep in mind the different ways to perform CUD operations on your documents: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Upload</a:t>
            </a:r>
            <a:r>
              <a:rPr lang="en-US" sz="2800" dirty="0"/>
              <a:t>: Much like an </a:t>
            </a:r>
            <a:r>
              <a:rPr lang="en-US" sz="2800" dirty="0" err="1"/>
              <a:t>upsert</a:t>
            </a:r>
            <a:r>
              <a:rPr lang="en-US" sz="2800" dirty="0"/>
              <a:t>, the document is inserted if new and updated or replaced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Merge</a:t>
            </a:r>
            <a:r>
              <a:rPr lang="en-US" sz="2800" dirty="0"/>
              <a:t>: Updates an existing document with the specified fields. If the document doesn’t exist, the merge fails!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MergeOrUpload</a:t>
            </a:r>
            <a:r>
              <a:rPr lang="en-US" sz="2800" dirty="0"/>
              <a:t>: If a key exists, it behaves like a merge. If not, it behaves like an upload. This is much less performant than a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Delete</a:t>
            </a:r>
            <a:r>
              <a:rPr lang="en-US" sz="2800" dirty="0"/>
              <a:t>: Removes the document from the index</a:t>
            </a:r>
          </a:p>
          <a:p>
            <a:r>
              <a:rPr lang="en-US" sz="1600" dirty="0"/>
              <a:t>	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139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Performing queries (you know, searching)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10746" y="1235708"/>
            <a:ext cx="946009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find my coveted guitar, all I need to know is the ID:</a:t>
            </a:r>
          </a:p>
          <a:p>
            <a:endParaRPr lang="en-US" sz="2800" dirty="0"/>
          </a:p>
          <a:p>
            <a:r>
              <a:rPr lang="en-US" sz="3200" b="1" dirty="0"/>
              <a:t>https://guitarsearch.search.windows.net/indexes/guitars/docs/</a:t>
            </a:r>
            <a:r>
              <a:rPr lang="en-US" sz="3200" b="1" u="sng" dirty="0"/>
              <a:t>11</a:t>
            </a:r>
            <a:r>
              <a:rPr lang="en-US" sz="3200" b="1" dirty="0"/>
              <a:t>?api-version=2017-11-11</a:t>
            </a:r>
          </a:p>
          <a:p>
            <a:endParaRPr lang="en-US" sz="2800" dirty="0"/>
          </a:p>
          <a:p>
            <a:r>
              <a:rPr lang="en-US" sz="2800" dirty="0"/>
              <a:t>If I only want to get certain fields, I can use $ for any </a:t>
            </a:r>
            <a:r>
              <a:rPr lang="en-US" sz="2800" b="1" u="sng" dirty="0"/>
              <a:t>fields marked retrievable</a:t>
            </a:r>
          </a:p>
          <a:p>
            <a:endParaRPr lang="en-US" sz="2800" dirty="0"/>
          </a:p>
          <a:p>
            <a:r>
              <a:rPr lang="en-US" sz="2800" b="1" dirty="0"/>
              <a:t>https://guitarsearch.search.windows.net/indexes/guitars/docs/11</a:t>
            </a:r>
            <a:r>
              <a:rPr lang="en-US" sz="2800" b="1" u="sng" dirty="0"/>
              <a:t>?$select=brand,model,type</a:t>
            </a:r>
            <a:r>
              <a:rPr lang="en-US" sz="2800" b="1" dirty="0"/>
              <a:t>&amp;api-version=2017-11-11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817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19249C-0D37-422C-A9D7-F9580D55B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86" y="0"/>
            <a:ext cx="7449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6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rstPostmanQuery">
            <a:hlinkClick r:id="" action="ppaction://media"/>
            <a:extLst>
              <a:ext uri="{FF2B5EF4-FFF2-40B4-BE49-F238E27FC236}">
                <a16:creationId xmlns:a16="http://schemas.microsoft.com/office/drawing/2014/main" id="{17976465-F28F-4500-89D3-0E0BFC64E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372" y="371735"/>
            <a:ext cx="10870276" cy="611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Before we proceed…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052557" y="2343871"/>
            <a:ext cx="94600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How should we call the API?</a:t>
            </a:r>
            <a:endParaRPr lang="en-US" sz="72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9900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The essential question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052557" y="2343871"/>
            <a:ext cx="946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  <p:pic>
        <p:nvPicPr>
          <p:cNvPr id="11" name="Picture 2" descr="Shakespeare.jpg">
            <a:extLst>
              <a:ext uri="{FF2B5EF4-FFF2-40B4-BE49-F238E27FC236}">
                <a16:creationId xmlns:a16="http://schemas.microsoft.com/office/drawing/2014/main" id="{2A696A0C-0497-418E-BD06-0F70D1EC0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57" y="1616651"/>
            <a:ext cx="3008226" cy="385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257745-5401-42AB-BA55-06794C1B16C9}"/>
              </a:ext>
            </a:extLst>
          </p:cNvPr>
          <p:cNvSpPr txBox="1"/>
          <p:nvPr/>
        </p:nvSpPr>
        <p:spPr>
          <a:xfrm>
            <a:off x="4564518" y="2266927"/>
            <a:ext cx="58982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 all that GETs is gold.</a:t>
            </a:r>
          </a:p>
          <a:p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William Shakespeare</a:t>
            </a:r>
          </a:p>
          <a:p>
            <a:r>
              <a:rPr lang="en-US" sz="3200" dirty="0"/>
              <a:t>(paraphrasing)</a:t>
            </a:r>
          </a:p>
        </p:txBody>
      </p:sp>
    </p:spTree>
    <p:extLst>
      <p:ext uri="{BB962C8B-B14F-4D97-AF65-F5344CB8AC3E}">
        <p14:creationId xmlns:p14="http://schemas.microsoft.com/office/powerpoint/2010/main" val="1003952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A comparison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10746" y="1235708"/>
            <a:ext cx="946009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the GET method, I can easily see what I am doing. I can use familiar query strings.</a:t>
            </a:r>
          </a:p>
          <a:p>
            <a:endParaRPr lang="en-US" sz="2800" b="1" dirty="0"/>
          </a:p>
          <a:p>
            <a:r>
              <a:rPr lang="en-US" sz="2800" dirty="0"/>
              <a:t>But I have limited space and I have to encode. I DON’T WANT TO ENCODE.</a:t>
            </a:r>
          </a:p>
          <a:p>
            <a:endParaRPr lang="en-US" sz="2800" dirty="0"/>
          </a:p>
          <a:p>
            <a:r>
              <a:rPr lang="en-US" sz="2800" dirty="0"/>
              <a:t>With a POST, we have much more room to work with, make parameterization easy and don’t have to encode.</a:t>
            </a:r>
          </a:p>
          <a:p>
            <a:endParaRPr lang="en-US" sz="2800" dirty="0"/>
          </a:p>
          <a:p>
            <a:r>
              <a:rPr lang="en-US" sz="2800" dirty="0"/>
              <a:t>From now on, we will be </a:t>
            </a:r>
            <a:r>
              <a:rPr lang="en-US" sz="2800" dirty="0" err="1"/>
              <a:t>POSTing</a:t>
            </a:r>
            <a:r>
              <a:rPr lang="en-US" sz="2800" dirty="0"/>
              <a:t>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2370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Using a POST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10746" y="1235708"/>
            <a:ext cx="946009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REST, I can find my guitar using the same filtering by calling:</a:t>
            </a:r>
          </a:p>
          <a:p>
            <a:endParaRPr lang="en-US" sz="2800" dirty="0"/>
          </a:p>
          <a:p>
            <a:r>
              <a:rPr lang="en-US" sz="2400" b="1" dirty="0">
                <a:hlinkClick r:id="rId5"/>
              </a:rPr>
              <a:t>https://guitarsearch.search.windows.net/indexes/guitars/docs/search?api-version=2017-11-11</a:t>
            </a:r>
            <a:endParaRPr lang="en-US" sz="2400" b="1" dirty="0"/>
          </a:p>
          <a:p>
            <a:endParaRPr lang="en-US" sz="2400" b="1" dirty="0"/>
          </a:p>
          <a:p>
            <a:br>
              <a:rPr lang="en-US" dirty="0"/>
            </a:br>
            <a:r>
              <a:rPr lang="en-US" sz="2800" dirty="0"/>
              <a:t>And having this in the request body:</a:t>
            </a:r>
          </a:p>
          <a:p>
            <a:r>
              <a:rPr lang="en-US" sz="2800" dirty="0"/>
              <a:t>{	</a:t>
            </a:r>
          </a:p>
          <a:p>
            <a:r>
              <a:rPr lang="en-US" sz="2800" dirty="0"/>
              <a:t>	"search": “d-28",	</a:t>
            </a:r>
          </a:p>
          <a:p>
            <a:r>
              <a:rPr lang="en-US" sz="2800" dirty="0"/>
              <a:t>	"select": "brand, model, type”</a:t>
            </a:r>
          </a:p>
          <a:p>
            <a:r>
              <a:rPr lang="en-US" sz="2800" dirty="0"/>
              <a:t>}</a:t>
            </a:r>
            <a:endParaRPr lang="en-US" sz="2800" b="1" dirty="0"/>
          </a:p>
          <a:p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320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Using simple queries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Simple querying is the default mechanism in Azure Search</a:t>
            </a:r>
          </a:p>
          <a:p>
            <a:endParaRPr lang="en-US" sz="3200" dirty="0"/>
          </a:p>
          <a:p>
            <a:r>
              <a:rPr lang="en-US" sz="3200" dirty="0"/>
              <a:t>You can 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AND (+)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OR (|)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NOT (-)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Suffix (*)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Precedence (())</a:t>
            </a:r>
          </a:p>
          <a:p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9102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AND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Using a plus sign (+)…</a:t>
            </a:r>
          </a:p>
          <a:p>
            <a:endParaRPr lang="en-US" sz="3200" dirty="0"/>
          </a:p>
          <a:p>
            <a:r>
              <a:rPr lang="en-US" sz="3200" dirty="0"/>
              <a:t>	</a:t>
            </a:r>
            <a:r>
              <a:rPr lang="en-US" sz="3200" dirty="0" err="1"/>
              <a:t>gibson+dreadnought</a:t>
            </a:r>
            <a:endParaRPr lang="en-US" sz="3200" dirty="0"/>
          </a:p>
          <a:p>
            <a:endParaRPr lang="en-US" sz="3200" b="1" dirty="0"/>
          </a:p>
          <a:p>
            <a:r>
              <a:rPr lang="en-US" sz="3200" dirty="0"/>
              <a:t>Gives me documents containing Gibson guitars AND a dreadnought style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445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Using a pipe character (|)…</a:t>
            </a:r>
          </a:p>
          <a:p>
            <a:endParaRPr lang="en-US" sz="3200" dirty="0"/>
          </a:p>
          <a:p>
            <a:r>
              <a:rPr lang="en-US" sz="3200" dirty="0"/>
              <a:t>	</a:t>
            </a:r>
            <a:r>
              <a:rPr lang="en-US" sz="3200" dirty="0" err="1"/>
              <a:t>gibson|dreadnought</a:t>
            </a:r>
            <a:endParaRPr lang="en-US" sz="3200" dirty="0"/>
          </a:p>
          <a:p>
            <a:endParaRPr lang="en-US" sz="3200" b="1" dirty="0"/>
          </a:p>
          <a:p>
            <a:r>
              <a:rPr lang="en-US" sz="3200" dirty="0"/>
              <a:t>Gives me documents containing either Gibson OR a dreadnought OR both of them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076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NOT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Using a minus sign (-)…</a:t>
            </a:r>
          </a:p>
          <a:p>
            <a:endParaRPr lang="en-US" sz="3200" dirty="0"/>
          </a:p>
          <a:p>
            <a:r>
              <a:rPr lang="en-US" sz="3200" dirty="0"/>
              <a:t>	fender -Japan</a:t>
            </a:r>
          </a:p>
          <a:p>
            <a:endParaRPr lang="en-US" sz="3200" b="1" dirty="0"/>
          </a:p>
          <a:p>
            <a:r>
              <a:rPr lang="en-US" sz="3200" dirty="0"/>
              <a:t>Gives me documents containing the Fender term but not from Japan (either in the ‘Made In’ field or the description)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638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Suffix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Using an asterisk (*)…</a:t>
            </a:r>
          </a:p>
          <a:p>
            <a:endParaRPr lang="en-US" sz="3200" dirty="0"/>
          </a:p>
          <a:p>
            <a:r>
              <a:rPr lang="en-US" sz="3200" dirty="0"/>
              <a:t>	Gr*</a:t>
            </a:r>
          </a:p>
          <a:p>
            <a:endParaRPr lang="en-US" sz="3200" b="1" dirty="0"/>
          </a:p>
          <a:p>
            <a:r>
              <a:rPr lang="en-US" sz="3200" dirty="0"/>
              <a:t>Gives me documents containing a term that starts with Gr, ignoring case: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Brand: Gretsch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Brand: Greco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Description: ‘Great guitar!’</a:t>
            </a:r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662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05C11-87BA-4929-A17B-711B40E67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12" y="1762125"/>
            <a:ext cx="47529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54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Precedence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Using parentheses ( )…</a:t>
            </a:r>
          </a:p>
          <a:p>
            <a:endParaRPr lang="en-US" sz="3200" dirty="0"/>
          </a:p>
          <a:p>
            <a:r>
              <a:rPr lang="en-US" sz="3200" dirty="0"/>
              <a:t>	acoustic+(</a:t>
            </a:r>
            <a:r>
              <a:rPr lang="en-US" sz="3200" dirty="0" err="1"/>
              <a:t>gibson|martin</a:t>
            </a:r>
            <a:r>
              <a:rPr lang="en-US" sz="3200" dirty="0"/>
              <a:t>)</a:t>
            </a:r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3200" dirty="0"/>
              <a:t>Searches for documents containing the </a:t>
            </a:r>
            <a:r>
              <a:rPr lang="en-US" sz="3200" b="1" dirty="0"/>
              <a:t>acoustic </a:t>
            </a:r>
            <a:r>
              <a:rPr lang="en-US" sz="3200" dirty="0"/>
              <a:t>term and either </a:t>
            </a:r>
            <a:r>
              <a:rPr lang="en-US" sz="3200" b="1" dirty="0" err="1"/>
              <a:t>gibson</a:t>
            </a:r>
            <a:r>
              <a:rPr lang="en-US" sz="3200" b="1" dirty="0"/>
              <a:t> </a:t>
            </a:r>
            <a:r>
              <a:rPr lang="en-US" sz="3200" dirty="0"/>
              <a:t>or </a:t>
            </a:r>
            <a:r>
              <a:rPr lang="en-US" sz="3200" b="1" dirty="0"/>
              <a:t>martin</a:t>
            </a:r>
            <a:r>
              <a:rPr lang="en-US" sz="3200" dirty="0"/>
              <a:t> (or both)</a:t>
            </a:r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1492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Search more granular-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ly</a:t>
            </a:r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 course, you can also search by field name. If I wanted a guitar that has the term “nice” in the description:</a:t>
            </a:r>
          </a:p>
          <a:p>
            <a:endParaRPr lang="en-US" sz="3200" dirty="0"/>
          </a:p>
          <a:p>
            <a:r>
              <a:rPr lang="en-US" sz="2800" dirty="0"/>
              <a:t>{	</a:t>
            </a:r>
          </a:p>
          <a:p>
            <a:r>
              <a:rPr lang="en-US" sz="2800" dirty="0"/>
              <a:t>	"search": "</a:t>
            </a:r>
            <a:r>
              <a:rPr lang="en-US" sz="2800" dirty="0" err="1"/>
              <a:t>description:nice</a:t>
            </a:r>
            <a:r>
              <a:rPr lang="en-US" sz="2800" dirty="0"/>
              <a:t>",	</a:t>
            </a:r>
          </a:p>
          <a:p>
            <a:r>
              <a:rPr lang="en-US" sz="2800" dirty="0"/>
              <a:t>	"select": "brand, model, type, description“</a:t>
            </a:r>
          </a:p>
          <a:p>
            <a:r>
              <a:rPr lang="en-US" sz="2800" dirty="0"/>
              <a:t>}</a:t>
            </a:r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7451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On to full syntax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boost your Azure search experience even better, take advantage of using </a:t>
            </a:r>
            <a:r>
              <a:rPr lang="en-US" sz="3200" b="1" dirty="0"/>
              <a:t>full Lucene search</a:t>
            </a:r>
          </a:p>
          <a:p>
            <a:endParaRPr lang="en-US" sz="3200" b="1" dirty="0"/>
          </a:p>
          <a:p>
            <a:r>
              <a:rPr lang="en-US" sz="3200" dirty="0"/>
              <a:t>While offering a minor performance hit, you can take advantage of (listing just a subset):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Fuzzy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Proximity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Term boosting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Regular expressions</a:t>
            </a:r>
            <a:endParaRPr lang="en-US" sz="28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207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Detecting spelling errors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Spelling things wrong will happen, whether your users are busy, on mobile, or drinking (or all three)</a:t>
            </a:r>
          </a:p>
          <a:p>
            <a:endParaRPr lang="en-US" sz="3200" dirty="0"/>
          </a:p>
          <a:p>
            <a:r>
              <a:rPr lang="en-US" sz="3200" dirty="0"/>
              <a:t>Using ~, you will find Martin guitars even when this happens:</a:t>
            </a:r>
          </a:p>
          <a:p>
            <a:endParaRPr lang="en-US" sz="3200" dirty="0"/>
          </a:p>
          <a:p>
            <a:r>
              <a:rPr lang="en-US" sz="2800" dirty="0"/>
              <a:t>{	"search": "</a:t>
            </a:r>
            <a:r>
              <a:rPr lang="en-US" sz="2800" dirty="0" err="1"/>
              <a:t>martiin</a:t>
            </a:r>
            <a:r>
              <a:rPr lang="en-US" sz="2800" dirty="0"/>
              <a:t>~",	</a:t>
            </a:r>
          </a:p>
          <a:p>
            <a:r>
              <a:rPr lang="en-US" sz="2800" dirty="0"/>
              <a:t>	"</a:t>
            </a:r>
            <a:r>
              <a:rPr lang="en-US" sz="2800" dirty="0" err="1"/>
              <a:t>queryType</a:t>
            </a:r>
            <a:r>
              <a:rPr lang="en-US" sz="2800" dirty="0"/>
              <a:t>": "full",	</a:t>
            </a:r>
          </a:p>
          <a:p>
            <a:r>
              <a:rPr lang="en-US" sz="2800" dirty="0"/>
              <a:t>	"select": "brand, model, type, description“</a:t>
            </a:r>
          </a:p>
          <a:p>
            <a:r>
              <a:rPr lang="en-US" sz="2800" dirty="0"/>
              <a:t>}</a:t>
            </a:r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0894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ellWrong">
            <a:hlinkClick r:id="" action="ppaction://media"/>
            <a:extLst>
              <a:ext uri="{FF2B5EF4-FFF2-40B4-BE49-F238E27FC236}">
                <a16:creationId xmlns:a16="http://schemas.microsoft.com/office/drawing/2014/main" id="{101D58CC-6C9C-4E95-989C-46D589BFA6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357448"/>
            <a:ext cx="11028218" cy="62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Term boosting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Business rules may dictate that you want to weigh some terms more than others. Let’s say there’s a sale on Gibson acoustics. </a:t>
            </a:r>
          </a:p>
          <a:p>
            <a:endParaRPr lang="en-US" sz="3200" dirty="0"/>
          </a:p>
          <a:p>
            <a:r>
              <a:rPr lang="en-US" sz="3200" dirty="0"/>
              <a:t>Using ^, you  can add a </a:t>
            </a:r>
            <a:r>
              <a:rPr lang="en-US" sz="3200" b="1" dirty="0"/>
              <a:t>boost factor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r>
              <a:rPr lang="en-US" sz="2400" dirty="0"/>
              <a:t>{	</a:t>
            </a:r>
          </a:p>
          <a:p>
            <a:r>
              <a:rPr lang="en-US" sz="2400" dirty="0"/>
              <a:t>	"search": “gibson^2+acoustic",	</a:t>
            </a:r>
          </a:p>
          <a:p>
            <a:r>
              <a:rPr lang="en-US" sz="2400" dirty="0"/>
              <a:t>	"</a:t>
            </a:r>
            <a:r>
              <a:rPr lang="en-US" sz="2400" dirty="0" err="1"/>
              <a:t>queryType</a:t>
            </a:r>
            <a:r>
              <a:rPr lang="en-US" sz="2400" dirty="0"/>
              <a:t>": "full",	</a:t>
            </a:r>
          </a:p>
          <a:p>
            <a:r>
              <a:rPr lang="en-US" sz="2400" dirty="0"/>
              <a:t>	"select": "brand, model, type, description“</a:t>
            </a:r>
          </a:p>
          <a:p>
            <a:r>
              <a:rPr lang="en-US" sz="2400" dirty="0"/>
              <a:t>}</a:t>
            </a:r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522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ibson">
            <a:hlinkClick r:id="" action="ppaction://media"/>
            <a:extLst>
              <a:ext uri="{FF2B5EF4-FFF2-40B4-BE49-F238E27FC236}">
                <a16:creationId xmlns:a16="http://schemas.microsoft.com/office/drawing/2014/main" id="{109B2BD8-F753-4EB7-99A8-715B9D8F8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9301" y="0"/>
            <a:ext cx="11312699" cy="63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0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Highlighting results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Using a comma-delimited string, you can get back fields to highlight and use tags to style accordingly.</a:t>
            </a:r>
          </a:p>
          <a:p>
            <a:endParaRPr lang="en-US" sz="3200" dirty="0"/>
          </a:p>
          <a:p>
            <a:r>
              <a:rPr lang="en-US" sz="2400" dirty="0"/>
              <a:t>{	</a:t>
            </a:r>
          </a:p>
          <a:p>
            <a:r>
              <a:rPr lang="en-US" sz="2400" dirty="0"/>
              <a:t>	"search": “Electric",</a:t>
            </a:r>
          </a:p>
          <a:p>
            <a:r>
              <a:rPr lang="en-US" sz="2400" dirty="0"/>
              <a:t>	“highlight”: “type”</a:t>
            </a:r>
          </a:p>
          <a:p>
            <a:r>
              <a:rPr lang="en-US" sz="2400" dirty="0"/>
              <a:t>	“</a:t>
            </a:r>
            <a:r>
              <a:rPr lang="en-US" sz="2400" dirty="0" err="1"/>
              <a:t>highlightPreTag</a:t>
            </a:r>
            <a:r>
              <a:rPr lang="en-US" sz="2400" dirty="0"/>
              <a:t>”: “&lt;div style=‘mark-yellow’&gt;”	</a:t>
            </a:r>
          </a:p>
          <a:p>
            <a:r>
              <a:rPr lang="en-US" sz="2400" dirty="0"/>
              <a:t>	“</a:t>
            </a:r>
            <a:r>
              <a:rPr lang="en-US" sz="2400" dirty="0" err="1"/>
              <a:t>highlightPostTag</a:t>
            </a:r>
            <a:r>
              <a:rPr lang="en-US" sz="2400" dirty="0"/>
              <a:t>”: “&lt;/div&gt;”	</a:t>
            </a:r>
          </a:p>
          <a:p>
            <a:r>
              <a:rPr lang="en-US" sz="2400" dirty="0"/>
              <a:t>	"</a:t>
            </a:r>
            <a:r>
              <a:rPr lang="en-US" sz="2400" dirty="0" err="1"/>
              <a:t>queryType</a:t>
            </a:r>
            <a:r>
              <a:rPr lang="en-US" sz="2400" dirty="0"/>
              <a:t>": "full",	</a:t>
            </a:r>
          </a:p>
          <a:p>
            <a:r>
              <a:rPr lang="en-US" sz="2400" dirty="0"/>
              <a:t>	"select": "brand, model, type, description“</a:t>
            </a:r>
          </a:p>
          <a:p>
            <a:r>
              <a:rPr lang="en-US" sz="2400" dirty="0"/>
              <a:t>}</a:t>
            </a:r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4473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Using facets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Facets are common, and expected, on the web today. Facets are used to filter search results based on “categories”</a:t>
            </a:r>
          </a:p>
          <a:p>
            <a:endParaRPr lang="en-US" sz="2800" dirty="0"/>
          </a:p>
          <a:p>
            <a:r>
              <a:rPr lang="en-US" sz="2800" dirty="0"/>
              <a:t>Anything you mark as “</a:t>
            </a:r>
            <a:r>
              <a:rPr lang="en-US" sz="2800" dirty="0" err="1"/>
              <a:t>facetable</a:t>
            </a:r>
            <a:r>
              <a:rPr lang="en-US" sz="2800" dirty="0"/>
              <a:t>” can do this, so long as they are: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Edm.String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Edm.DateTimeOffset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Edm.Boolean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Edm.Collections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 types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0463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A quick facet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 filter by brand, you could send this along in your request:</a:t>
            </a:r>
          </a:p>
          <a:p>
            <a:endParaRPr lang="en-US" sz="4400" dirty="0"/>
          </a:p>
          <a:p>
            <a:r>
              <a:rPr lang="en-US" sz="4400" dirty="0"/>
              <a:t>{</a:t>
            </a:r>
          </a:p>
          <a:p>
            <a:r>
              <a:rPr lang="en-US" sz="4400" dirty="0"/>
              <a:t>	“search”: “*”,</a:t>
            </a:r>
          </a:p>
          <a:p>
            <a:r>
              <a:rPr lang="en-US" sz="4400" dirty="0"/>
              <a:t>	“facets”: “brand”</a:t>
            </a:r>
          </a:p>
          <a:p>
            <a:r>
              <a:rPr lang="en-US" sz="4400" dirty="0"/>
              <a:t>}</a:t>
            </a:r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901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6E5B24-1CFD-45C0-95DD-0EF310271F3A}"/>
              </a:ext>
            </a:extLst>
          </p:cNvPr>
          <p:cNvSpPr txBox="1"/>
          <p:nvPr/>
        </p:nvSpPr>
        <p:spPr>
          <a:xfrm>
            <a:off x="2953512" y="5285232"/>
            <a:ext cx="793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https://docs.microsoft.com/en-us/azure/search/search-what-is-azure-search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4D0DA3-4EE2-4B2B-B6C9-4AEBB9CA545F}"/>
              </a:ext>
            </a:extLst>
          </p:cNvPr>
          <p:cNvSpPr/>
          <p:nvPr/>
        </p:nvSpPr>
        <p:spPr>
          <a:xfrm>
            <a:off x="1144386" y="1043981"/>
            <a:ext cx="78873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Azure Search is a search-as-a-service cloud solution that provides you APIs and tools for providing a rich experience over content in web, mobile, and enterprise applications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According to Microsoft, its greatest strengths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Azure data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Portal for central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Azure scale, reliability, and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Core features common to search-centric apps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What is Azure Search?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7638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Intervaled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 facets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filter by brand, you could send this along in your request:</a:t>
            </a:r>
          </a:p>
          <a:p>
            <a:endParaRPr lang="en-US" sz="3200" dirty="0"/>
          </a:p>
          <a:p>
            <a:r>
              <a:rPr lang="en-US" sz="3200" dirty="0"/>
              <a:t>{</a:t>
            </a:r>
          </a:p>
          <a:p>
            <a:r>
              <a:rPr lang="en-US" sz="3200" dirty="0"/>
              <a:t>	“search”: “*”,</a:t>
            </a:r>
          </a:p>
          <a:p>
            <a:r>
              <a:rPr lang="en-US" sz="3200" dirty="0"/>
              <a:t>	“facets”: [</a:t>
            </a:r>
          </a:p>
          <a:p>
            <a:r>
              <a:rPr lang="en-US" sz="3200" dirty="0"/>
              <a:t>		“cost,values:100|500|1000”</a:t>
            </a:r>
          </a:p>
          <a:p>
            <a:r>
              <a:rPr lang="en-US" sz="3200" dirty="0"/>
              <a:t>	]</a:t>
            </a:r>
          </a:p>
          <a:p>
            <a:r>
              <a:rPr lang="en-US" sz="3200" dirty="0"/>
              <a:t>}</a:t>
            </a:r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6563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Using autocomplete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is now an Autocomplete API in preview, that has three modes: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/>
              <a:t>oneTerm</a:t>
            </a:r>
            <a:r>
              <a:rPr lang="en-US" sz="3200" b="1" dirty="0"/>
              <a:t>: </a:t>
            </a:r>
            <a:r>
              <a:rPr lang="en-US" sz="3200" dirty="0"/>
              <a:t>only one term is suggested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/>
              <a:t>twoTerms</a:t>
            </a:r>
            <a:r>
              <a:rPr lang="en-US" sz="3200" b="1" dirty="0"/>
              <a:t>: </a:t>
            </a:r>
            <a:r>
              <a:rPr lang="en-US" sz="3200" dirty="0"/>
              <a:t>matches two-term phrases in the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/>
              <a:t>oneTermWithContext</a:t>
            </a:r>
            <a:r>
              <a:rPr lang="en-US" sz="3200" dirty="0"/>
              <a:t>: completes last term in query with two or more terms that exist</a:t>
            </a:r>
          </a:p>
          <a:p>
            <a:endParaRPr lang="en-US" sz="3200" dirty="0"/>
          </a:p>
          <a:p>
            <a:endParaRPr lang="en-US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417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A sample autocomplete request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000" dirty="0"/>
              <a:t>{  </a:t>
            </a:r>
          </a:p>
          <a:p>
            <a:pPr lvl="1"/>
            <a:r>
              <a:rPr lang="en-US" sz="4000" dirty="0"/>
              <a:t>  "</a:t>
            </a:r>
            <a:r>
              <a:rPr lang="en-US" sz="4000" dirty="0" err="1"/>
              <a:t>autocompleteMode</a:t>
            </a:r>
            <a:r>
              <a:rPr lang="en-US" sz="4000" dirty="0"/>
              <a:t>": "</a:t>
            </a:r>
            <a:r>
              <a:rPr lang="en-US" sz="4000" dirty="0" err="1"/>
              <a:t>oneTerm</a:t>
            </a:r>
            <a:r>
              <a:rPr lang="en-US" sz="4000" dirty="0"/>
              <a:t>",</a:t>
            </a:r>
          </a:p>
          <a:p>
            <a:pPr lvl="1"/>
            <a:r>
              <a:rPr lang="en-US" sz="4000" dirty="0"/>
              <a:t>  "</a:t>
            </a:r>
            <a:r>
              <a:rPr lang="en-US" sz="4000" dirty="0" err="1"/>
              <a:t>minimumCoverage</a:t>
            </a:r>
            <a:r>
              <a:rPr lang="en-US" sz="4000" dirty="0"/>
              <a:t>": 80,      </a:t>
            </a:r>
          </a:p>
          <a:p>
            <a:pPr lvl="1"/>
            <a:r>
              <a:rPr lang="en-US" sz="4000" dirty="0"/>
              <a:t>  "search": “gib",  </a:t>
            </a:r>
          </a:p>
          <a:p>
            <a:pPr lvl="1"/>
            <a:r>
              <a:rPr lang="en-US" sz="4000" dirty="0"/>
              <a:t>  "</a:t>
            </a:r>
            <a:r>
              <a:rPr lang="en-US" sz="4000" dirty="0" err="1"/>
              <a:t>searchFields</a:t>
            </a:r>
            <a:r>
              <a:rPr lang="en-US" sz="4000" dirty="0"/>
              <a:t>": “brand",        </a:t>
            </a:r>
          </a:p>
          <a:p>
            <a:pPr lvl="1"/>
            <a:r>
              <a:rPr lang="en-US" sz="4000" dirty="0"/>
              <a:t>  "</a:t>
            </a:r>
            <a:r>
              <a:rPr lang="en-US" sz="4000" dirty="0" err="1"/>
              <a:t>suggesterName</a:t>
            </a:r>
            <a:r>
              <a:rPr lang="en-US" sz="4000" dirty="0"/>
              <a:t>": “guitars",  </a:t>
            </a:r>
          </a:p>
          <a:p>
            <a:pPr lvl="1"/>
            <a:r>
              <a:rPr lang="en-US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0203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Scoring profiles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By default, Azure provides a search score for a returned item—an indicator of an item’s relevance. The higher the score, the more relevant it is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Items are ranked from highest to lowest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You can customize (and override) using a scoring profile to give yourself more control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This is often uses with geo data</a:t>
            </a:r>
          </a:p>
        </p:txBody>
      </p:sp>
    </p:spTree>
    <p:extLst>
      <p:ext uri="{BB962C8B-B14F-4D97-AF65-F5344CB8AC3E}">
        <p14:creationId xmlns:p14="http://schemas.microsoft.com/office/powerpoint/2010/main" val="3686772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Scoring profiles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By default, Azure provides a search score for a returned item—an indicator of an item’s relevance. The higher the score, the more relevant it is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Items are ranked from highest to lowest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You can customize (and override) using a scoring profile to give yourself more control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This is often uses with geo data</a:t>
            </a:r>
          </a:p>
        </p:txBody>
      </p:sp>
    </p:spTree>
    <p:extLst>
      <p:ext uri="{BB962C8B-B14F-4D97-AF65-F5344CB8AC3E}">
        <p14:creationId xmlns:p14="http://schemas.microsoft.com/office/powerpoint/2010/main" val="3449865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Scoring profiles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/>
              <a:t>Let’s say we want to look at guitars that are close to us. We would add something like this:</a:t>
            </a:r>
          </a:p>
          <a:p>
            <a:pPr lvl="1"/>
            <a:endParaRPr lang="en-US" sz="2400" dirty="0"/>
          </a:p>
          <a:p>
            <a:pPr lvl="1"/>
            <a:r>
              <a:rPr lang="en-US" sz="2000" dirty="0"/>
              <a:t>“</a:t>
            </a:r>
            <a:r>
              <a:rPr lang="en-US" sz="2000" dirty="0" err="1"/>
              <a:t>scoringProfiles</a:t>
            </a:r>
            <a:r>
              <a:rPr lang="en-US" sz="2000" dirty="0"/>
              <a:t>”: [</a:t>
            </a:r>
          </a:p>
          <a:p>
            <a:pPr lvl="1"/>
            <a:r>
              <a:rPr lang="en-US" sz="2000" dirty="0"/>
              <a:t>	“name”: “</a:t>
            </a:r>
            <a:r>
              <a:rPr lang="en-US" sz="2000" dirty="0" err="1"/>
              <a:t>closestGuitars</a:t>
            </a:r>
            <a:r>
              <a:rPr lang="en-US" sz="2000" dirty="0"/>
              <a:t>”,</a:t>
            </a:r>
          </a:p>
          <a:p>
            <a:pPr lvl="1"/>
            <a:r>
              <a:rPr lang="en-US" sz="2000" dirty="0"/>
              <a:t>	“functions”: [</a:t>
            </a:r>
          </a:p>
          <a:p>
            <a:pPr lvl="1"/>
            <a:r>
              <a:rPr lang="en-US" sz="2000" dirty="0"/>
              <a:t>		“type”: “distance”,</a:t>
            </a:r>
          </a:p>
          <a:p>
            <a:pPr lvl="1"/>
            <a:r>
              <a:rPr lang="en-US" sz="2000" dirty="0"/>
              <a:t>		“fieldname”: “</a:t>
            </a:r>
            <a:r>
              <a:rPr lang="en-US" sz="2000" dirty="0" err="1"/>
              <a:t>storeLocation</a:t>
            </a:r>
            <a:r>
              <a:rPr lang="en-US" sz="2000" dirty="0"/>
              <a:t>”,</a:t>
            </a:r>
          </a:p>
          <a:p>
            <a:pPr lvl="1"/>
            <a:r>
              <a:rPr lang="en-US" sz="2000" dirty="0"/>
              <a:t>		“boost”: 10,</a:t>
            </a:r>
          </a:p>
          <a:p>
            <a:pPr lvl="1"/>
            <a:r>
              <a:rPr lang="en-US" sz="2000" dirty="0"/>
              <a:t>		“distance”: {</a:t>
            </a:r>
          </a:p>
          <a:p>
            <a:pPr lvl="1"/>
            <a:r>
              <a:rPr lang="en-US" sz="2000" dirty="0"/>
              <a:t>			“</a:t>
            </a:r>
            <a:r>
              <a:rPr lang="en-US" sz="2000" dirty="0" err="1"/>
              <a:t>referencePointParameter</a:t>
            </a:r>
            <a:r>
              <a:rPr lang="en-US" sz="2000" dirty="0"/>
              <a:t>”: “</a:t>
            </a:r>
            <a:r>
              <a:rPr lang="en-US" sz="2000" dirty="0" err="1"/>
              <a:t>myHouse</a:t>
            </a:r>
            <a:r>
              <a:rPr lang="en-US" sz="2000" dirty="0"/>
              <a:t>”,</a:t>
            </a:r>
          </a:p>
          <a:p>
            <a:pPr lvl="1"/>
            <a:r>
              <a:rPr lang="en-US" sz="2000" dirty="0"/>
              <a:t>			“</a:t>
            </a:r>
            <a:r>
              <a:rPr lang="en-US" sz="2000" dirty="0" err="1"/>
              <a:t>boostingDistance</a:t>
            </a:r>
            <a:r>
              <a:rPr lang="en-US" sz="2000" dirty="0"/>
              <a:t>”: 10</a:t>
            </a:r>
          </a:p>
          <a:p>
            <a:pPr lvl="1"/>
            <a:r>
              <a:rPr lang="en-US" sz="2000" dirty="0"/>
              <a:t>		}</a:t>
            </a:r>
          </a:p>
          <a:p>
            <a:pPr lvl="1"/>
            <a:r>
              <a:rPr lang="en-US" sz="2000" dirty="0"/>
              <a:t>	]</a:t>
            </a:r>
          </a:p>
          <a:p>
            <a:pPr lvl="1"/>
            <a:r>
              <a:rPr lang="en-US" sz="2000" dirty="0"/>
              <a:t>]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0460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A C# 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970869" y="2167556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3395894" y="3022768"/>
            <a:ext cx="94600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dirty="0"/>
              <a:t>&lt;demo /&gt;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8386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What we missed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01581" y="1235708"/>
            <a:ext cx="94600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/>
              <a:t>Other great features of Azure Search:</a:t>
            </a:r>
          </a:p>
          <a:p>
            <a:pPr lvl="1"/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Geolocation and geofencing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Cognitive Search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Synonyms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Administration (managing API key access, adjust service capacity, monitor resource utilization)</a:t>
            </a:r>
          </a:p>
        </p:txBody>
      </p:sp>
    </p:spTree>
    <p:extLst>
      <p:ext uri="{BB962C8B-B14F-4D97-AF65-F5344CB8AC3E}">
        <p14:creationId xmlns:p14="http://schemas.microsoft.com/office/powerpoint/2010/main" val="3789497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1FED70-2159-46A9-9F24-3CE8C91B8217}"/>
              </a:ext>
            </a:extLst>
          </p:cNvPr>
          <p:cNvSpPr/>
          <p:nvPr/>
        </p:nvSpPr>
        <p:spPr>
          <a:xfrm>
            <a:off x="0" y="5957740"/>
            <a:ext cx="12192000" cy="9002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10A783-C6A4-445A-A4C3-4DDDF425222E}"/>
              </a:ext>
            </a:extLst>
          </p:cNvPr>
          <p:cNvSpPr/>
          <p:nvPr/>
        </p:nvSpPr>
        <p:spPr>
          <a:xfrm>
            <a:off x="0" y="33648"/>
            <a:ext cx="12192000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847C5-B465-4C77-BCEC-E6A0A1FC9126}"/>
              </a:ext>
            </a:extLst>
          </p:cNvPr>
          <p:cNvSpPr txBox="1"/>
          <p:nvPr/>
        </p:nvSpPr>
        <p:spPr>
          <a:xfrm>
            <a:off x="10171710" y="5387156"/>
            <a:ext cx="175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(slides)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F156BF-0ADF-4D9B-B443-BEF76414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65" y="1375904"/>
            <a:ext cx="1940874" cy="1940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2151D6-B822-47EA-8EDA-D0389A4E3D28}"/>
              </a:ext>
            </a:extLst>
          </p:cNvPr>
          <p:cNvSpPr txBox="1"/>
          <p:nvPr/>
        </p:nvSpPr>
        <p:spPr>
          <a:xfrm>
            <a:off x="4302813" y="1351409"/>
            <a:ext cx="56619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Azure Search docs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.NET Azure Search examples on GitHub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Node.js Example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7"/>
              </a:rPr>
              <a:t>Recommended Pluralsight course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80F874-2A95-4428-9C5B-A2E4DA440EB8}"/>
              </a:ext>
            </a:extLst>
          </p:cNvPr>
          <p:cNvGrpSpPr/>
          <p:nvPr/>
        </p:nvGrpSpPr>
        <p:grpSpPr>
          <a:xfrm>
            <a:off x="0" y="6020430"/>
            <a:ext cx="12146477" cy="889810"/>
            <a:chOff x="0" y="6020430"/>
            <a:chExt cx="12146477" cy="88981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3B314-7C1B-4A28-A7D6-E3257B72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2D204D-69DD-44C4-ADB6-462A7F08FDC5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342BE0-3D4D-498E-807A-DDF2341A8972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839FE66-2F04-45F2-8D3F-BF696706D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38F1433-6803-4D55-827B-7B935B5344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710" y="3595063"/>
            <a:ext cx="1590841" cy="15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Why use Azure Search?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5C4539-C9EE-474C-A645-DCBAFD7F52A0}"/>
              </a:ext>
            </a:extLst>
          </p:cNvPr>
          <p:cNvSpPr txBox="1"/>
          <p:nvPr/>
        </p:nvSpPr>
        <p:spPr>
          <a:xfrm>
            <a:off x="1101580" y="1235708"/>
            <a:ext cx="1062902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Azure Search to take the complexity out of your hands: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Scalable! </a:t>
            </a:r>
            <a:r>
              <a:rPr lang="en-US" sz="2800" dirty="0"/>
              <a:t>Advanced auto-scaling capabilities, much like you are used to for most of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Advanced querying features! </a:t>
            </a:r>
            <a:r>
              <a:rPr lang="en-US" sz="2800" dirty="0"/>
              <a:t>Provides</a:t>
            </a:r>
            <a:r>
              <a:rPr lang="en-US" sz="2800" b="1" dirty="0"/>
              <a:t> </a:t>
            </a:r>
            <a:r>
              <a:rPr lang="en-US" sz="2800" dirty="0"/>
              <a:t>search recommendations, geospatial support and geofencing, scoring profiles, and advanced learning techniques that handles word variations, compound words, and understanding dates and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Advanced search result handling! </a:t>
            </a:r>
            <a:r>
              <a:rPr lang="en-US" sz="2800" dirty="0"/>
              <a:t>Can use faceted navigation, paging, hit highlighting,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7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reateService">
            <a:hlinkClick r:id="" action="ppaction://media"/>
            <a:extLst>
              <a:ext uri="{FF2B5EF4-FFF2-40B4-BE49-F238E27FC236}">
                <a16:creationId xmlns:a16="http://schemas.microsoft.com/office/drawing/2014/main" id="{EED6919C-9281-4187-85EE-E25DC829E0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240" y="246888"/>
            <a:ext cx="11314176" cy="6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1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At the core: indexes and documents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917490" y="1213008"/>
            <a:ext cx="97905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working with Azure search, you will be working with two key components: </a:t>
            </a:r>
            <a:r>
              <a:rPr lang="en-US" sz="2400" b="1" dirty="0"/>
              <a:t>indexes</a:t>
            </a:r>
            <a:r>
              <a:rPr lang="en-US" sz="2400" dirty="0"/>
              <a:t> and </a:t>
            </a:r>
            <a:r>
              <a:rPr lang="en-US" sz="2400" b="1" dirty="0"/>
              <a:t>documents</a:t>
            </a:r>
          </a:p>
          <a:p>
            <a:endParaRPr lang="en-US" sz="2400" b="1" dirty="0"/>
          </a:p>
          <a:p>
            <a:r>
              <a:rPr lang="en-US" sz="2400" b="1" dirty="0"/>
              <a:t>Indexes (Guitars)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View indexes as entities, or a table in a typical relational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Inside Azure search, indexes are optimized for quick lookups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Your queries are broken down into terms that are compared against and index record, which is called a…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/>
              <a:t>Document (Individual Guitars)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Think of a document as a row in a typical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document is a JSON-represented, flattened version of data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69479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The big font size should tell you this is important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Documents are not relational.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1874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9E3B56-205A-4372-BA9E-F5F4FA04610A}"/>
              </a:ext>
            </a:extLst>
          </p:cNvPr>
          <p:cNvSpPr/>
          <p:nvPr/>
        </p:nvSpPr>
        <p:spPr>
          <a:xfrm>
            <a:off x="764771" y="449"/>
            <a:ext cx="11427229" cy="9750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Create an index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6D58B6-7487-44D0-A3C9-F12C99B1E021}"/>
              </a:ext>
            </a:extLst>
          </p:cNvPr>
          <p:cNvGrpSpPr/>
          <p:nvPr/>
        </p:nvGrpSpPr>
        <p:grpSpPr>
          <a:xfrm>
            <a:off x="681644" y="6020430"/>
            <a:ext cx="11464833" cy="889810"/>
            <a:chOff x="0" y="6020430"/>
            <a:chExt cx="12146477" cy="889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8021863-A146-483A-BA2E-1AD07CC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0430"/>
              <a:ext cx="889810" cy="8898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58FCD-A8A9-4591-A3E1-972CE6D35BED}"/>
                </a:ext>
              </a:extLst>
            </p:cNvPr>
            <p:cNvSpPr txBox="1"/>
            <p:nvPr/>
          </p:nvSpPr>
          <p:spPr>
            <a:xfrm>
              <a:off x="672445" y="6280669"/>
              <a:ext cx="2017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@daveabrock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4D840-178C-46A6-9A08-F4D4A549E0CF}"/>
                </a:ext>
              </a:extLst>
            </p:cNvPr>
            <p:cNvSpPr txBox="1"/>
            <p:nvPr/>
          </p:nvSpPr>
          <p:spPr>
            <a:xfrm>
              <a:off x="9502219" y="6240095"/>
              <a:ext cx="2644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bit.ly/azure-search-talk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1D0B39-F2D0-4A35-BD51-776FC286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2619" y="6103070"/>
              <a:ext cx="609600" cy="60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3A0792-4ED4-41BD-AE78-B3FF8E2C3C24}"/>
              </a:ext>
            </a:extLst>
          </p:cNvPr>
          <p:cNvSpPr txBox="1"/>
          <p:nvPr/>
        </p:nvSpPr>
        <p:spPr>
          <a:xfrm>
            <a:off x="1108029" y="2206713"/>
            <a:ext cx="9790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800" dirty="0"/>
          </a:p>
          <a:p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3EC37-6963-4B1C-A695-27267E4C7F35}"/>
              </a:ext>
            </a:extLst>
          </p:cNvPr>
          <p:cNvSpPr txBox="1"/>
          <p:nvPr/>
        </p:nvSpPr>
        <p:spPr>
          <a:xfrm>
            <a:off x="1110746" y="1235708"/>
            <a:ext cx="9460099" cy="464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create an index and sample documents over REST tonight, but there are many ways to import indexes (and documents):</a:t>
            </a:r>
          </a:p>
          <a:p>
            <a:endParaRPr lang="en-US" sz="2400" dirty="0"/>
          </a:p>
          <a:p>
            <a:r>
              <a:rPr lang="en-US" sz="2400" dirty="0"/>
              <a:t>A few favorites: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existing data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Azure SQL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CosmosDB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Azure Blob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Azure Table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Then you can configure the indexer to “crawl” the data once, hourly, daily, or at a custom interval</a:t>
            </a:r>
          </a:p>
        </p:txBody>
      </p:sp>
    </p:spTree>
    <p:extLst>
      <p:ext uri="{BB962C8B-B14F-4D97-AF65-F5344CB8AC3E}">
        <p14:creationId xmlns:p14="http://schemas.microsoft.com/office/powerpoint/2010/main" val="14840190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13206</TotalTime>
  <Words>2154</Words>
  <Application>Microsoft Office PowerPoint</Application>
  <PresentationFormat>Widescreen</PresentationFormat>
  <Paragraphs>449</Paragraphs>
  <Slides>48</Slides>
  <Notes>31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Franklin Gothic Book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Everywhere with Blazor</dc:title>
  <dc:creator>Dave Brock</dc:creator>
  <cp:lastModifiedBy>Dave Brock</cp:lastModifiedBy>
  <cp:revision>109</cp:revision>
  <dcterms:created xsi:type="dcterms:W3CDTF">2018-10-01T21:19:34Z</dcterms:created>
  <dcterms:modified xsi:type="dcterms:W3CDTF">2019-02-19T22:32:32Z</dcterms:modified>
</cp:coreProperties>
</file>